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5" r:id="rId6"/>
    <p:sldId id="276" r:id="rId7"/>
    <p:sldId id="274" r:id="rId8"/>
    <p:sldId id="277" r:id="rId9"/>
    <p:sldId id="278" r:id="rId10"/>
    <p:sldId id="279" r:id="rId11"/>
    <p:sldId id="280" r:id="rId12"/>
    <p:sldId id="283" r:id="rId13"/>
    <p:sldId id="287" r:id="rId14"/>
    <p:sldId id="284" r:id="rId15"/>
    <p:sldId id="288" r:id="rId16"/>
    <p:sldId id="289" r:id="rId17"/>
    <p:sldId id="286" r:id="rId18"/>
    <p:sldId id="290" r:id="rId19"/>
    <p:sldId id="29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D59A-6759-4F06-83E2-5EF85948467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E75B-1D85-4B5C-B161-90992525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D59A-6759-4F06-83E2-5EF85948467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E75B-1D85-4B5C-B161-90992525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D59A-6759-4F06-83E2-5EF85948467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E75B-1D85-4B5C-B161-90992525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D59A-6759-4F06-83E2-5EF85948467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E75B-1D85-4B5C-B161-90992525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D59A-6759-4F06-83E2-5EF85948467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E75B-1D85-4B5C-B161-90992525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D59A-6759-4F06-83E2-5EF85948467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E75B-1D85-4B5C-B161-90992525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D59A-6759-4F06-83E2-5EF85948467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E75B-1D85-4B5C-B161-90992525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D59A-6759-4F06-83E2-5EF85948467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E75B-1D85-4B5C-B161-90992525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D59A-6759-4F06-83E2-5EF85948467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E75B-1D85-4B5C-B161-90992525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D59A-6759-4F06-83E2-5EF85948467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E75B-1D85-4B5C-B161-90992525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D59A-6759-4F06-83E2-5EF85948467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E75B-1D85-4B5C-B161-90992525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FD59A-6759-4F06-83E2-5EF859484672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2E75B-1D85-4B5C-B161-90992525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NEUROENDOCRINE TUMOURS – WHO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5257800"/>
            <a:ext cx="46482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Dr. </a:t>
            </a:r>
            <a:r>
              <a:rPr lang="en-US" dirty="0" err="1" smtClean="0">
                <a:solidFill>
                  <a:srgbClr val="FF0000"/>
                </a:solidFill>
              </a:rPr>
              <a:t>Veena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madhuri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Cpath</a:t>
            </a:r>
            <a:r>
              <a:rPr lang="en-US" dirty="0" smtClean="0">
                <a:solidFill>
                  <a:srgbClr val="FF0000"/>
                </a:solidFill>
              </a:rPr>
              <a:t> labs.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2. Pancreas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Pan NENs :</a:t>
            </a:r>
          </a:p>
          <a:p>
            <a:pPr>
              <a:buNone/>
            </a:pPr>
            <a:r>
              <a:rPr lang="en-US" dirty="0" smtClean="0"/>
              <a:t>          Pan NET - &lt;5mm – NE micro </a:t>
            </a:r>
            <a:r>
              <a:rPr lang="en-US" dirty="0" err="1" smtClean="0"/>
              <a:t>tumours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         (previously </a:t>
            </a:r>
            <a:r>
              <a:rPr lang="en-US" dirty="0" err="1" smtClean="0"/>
              <a:t>microadenomas</a:t>
            </a:r>
            <a:r>
              <a:rPr lang="en-US" dirty="0" smtClean="0"/>
              <a:t>)  </a:t>
            </a:r>
          </a:p>
          <a:p>
            <a:pPr>
              <a:buNone/>
            </a:pPr>
            <a:r>
              <a:rPr lang="en-US" dirty="0" smtClean="0"/>
              <a:t>          Pan NEC – SC, LC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MiNENs</a:t>
            </a:r>
            <a:endParaRPr lang="en-US" dirty="0" smtClean="0"/>
          </a:p>
          <a:p>
            <a:r>
              <a:rPr lang="en-US" dirty="0" smtClean="0"/>
              <a:t>Functional and Non functional NETs (clinically – may produce non specific symptoms/ not classic)</a:t>
            </a:r>
          </a:p>
          <a:p>
            <a:r>
              <a:rPr lang="en-US" dirty="0" smtClean="0"/>
              <a:t>Non functional &gt; functional </a:t>
            </a:r>
          </a:p>
          <a:p>
            <a:r>
              <a:rPr lang="en-US" dirty="0" smtClean="0"/>
              <a:t>&gt;60% of all cases.</a:t>
            </a:r>
          </a:p>
          <a:p>
            <a:r>
              <a:rPr lang="en-US" dirty="0" err="1" smtClean="0"/>
              <a:t>PanNEC</a:t>
            </a:r>
            <a:r>
              <a:rPr lang="en-US" dirty="0" smtClean="0"/>
              <a:t> and </a:t>
            </a:r>
            <a:r>
              <a:rPr lang="en-US" dirty="0" err="1" smtClean="0"/>
              <a:t>MiNENs</a:t>
            </a:r>
            <a:r>
              <a:rPr lang="en-US" dirty="0" smtClean="0"/>
              <a:t> – not associated with syndromes.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Updates…G3 Pan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PanNET</a:t>
            </a:r>
            <a:r>
              <a:rPr lang="en-US" dirty="0" smtClean="0"/>
              <a:t> – G1,G2,G3(earlier considered NEC).</a:t>
            </a:r>
          </a:p>
          <a:p>
            <a:r>
              <a:rPr lang="en-US" dirty="0" smtClean="0"/>
              <a:t>&gt;20% ki67, liver </a:t>
            </a:r>
            <a:r>
              <a:rPr lang="en-US" dirty="0" err="1" smtClean="0"/>
              <a:t>mets</a:t>
            </a:r>
            <a:endParaRPr lang="en-US" dirty="0" smtClean="0"/>
          </a:p>
          <a:p>
            <a:r>
              <a:rPr lang="en-US" dirty="0" smtClean="0"/>
              <a:t>In 2010 – These histologically bland and </a:t>
            </a:r>
            <a:r>
              <a:rPr lang="en-US" dirty="0" err="1" smtClean="0"/>
              <a:t>mitotically</a:t>
            </a:r>
            <a:r>
              <a:rPr lang="en-US" dirty="0" smtClean="0"/>
              <a:t> high </a:t>
            </a:r>
            <a:r>
              <a:rPr lang="en-US" dirty="0" err="1" smtClean="0"/>
              <a:t>tumours</a:t>
            </a:r>
            <a:r>
              <a:rPr lang="en-US" dirty="0" smtClean="0"/>
              <a:t> – NEC.</a:t>
            </a:r>
          </a:p>
          <a:p>
            <a:r>
              <a:rPr lang="en-US" dirty="0" smtClean="0"/>
              <a:t>They have prognosis worse than Grade 2 NET but better then NEC.</a:t>
            </a:r>
          </a:p>
          <a:p>
            <a:r>
              <a:rPr lang="en-US" dirty="0" smtClean="0"/>
              <a:t>Retain genetic abnormalities of NETs.</a:t>
            </a:r>
          </a:p>
          <a:p>
            <a:r>
              <a:rPr lang="en-US" dirty="0" smtClean="0"/>
              <a:t>Clinically – 20-55% - lesser response rate but better survival than &gt;55% (NEC)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3. Lung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Diffuse idiopathic pulmonary NE cell hyperplasia. (DIPNECH)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sz="2800" dirty="0" smtClean="0"/>
              <a:t>&gt;=5NE cells singly/clusters in the BM of Br. </a:t>
            </a:r>
            <a:r>
              <a:rPr lang="en-US" sz="2800" dirty="0" err="1" smtClean="0"/>
              <a:t>Epi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&gt;=3 bronchioles multifocal NEH</a:t>
            </a:r>
          </a:p>
          <a:p>
            <a:pPr>
              <a:buNone/>
            </a:pPr>
            <a:r>
              <a:rPr lang="en-US" sz="2800" dirty="0" smtClean="0"/>
              <a:t>         </a:t>
            </a:r>
            <a:r>
              <a:rPr lang="en-US" sz="2800" dirty="0" err="1" smtClean="0"/>
              <a:t>Preinvasive</a:t>
            </a:r>
            <a:r>
              <a:rPr lang="en-US" sz="2800" dirty="0" smtClean="0"/>
              <a:t> , </a:t>
            </a:r>
            <a:r>
              <a:rPr lang="en-US" sz="2800" dirty="0" err="1" smtClean="0"/>
              <a:t>tumourlets</a:t>
            </a:r>
            <a:r>
              <a:rPr lang="en-US" sz="2800" dirty="0" smtClean="0"/>
              <a:t> (nodules of &lt;5mm) - </a:t>
            </a:r>
          </a:p>
          <a:p>
            <a:pPr>
              <a:buNone/>
            </a:pPr>
            <a:r>
              <a:rPr lang="en-US" sz="2800" dirty="0" smtClean="0"/>
              <a:t>               </a:t>
            </a:r>
            <a:r>
              <a:rPr lang="en-US" sz="2800" dirty="0" err="1" smtClean="0"/>
              <a:t>carcinoid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         </a:t>
            </a:r>
            <a:r>
              <a:rPr lang="en-US" sz="2800" dirty="0" err="1" smtClean="0"/>
              <a:t>symp</a:t>
            </a:r>
            <a:r>
              <a:rPr lang="en-US" sz="2800" dirty="0" smtClean="0"/>
              <a:t>/</a:t>
            </a:r>
            <a:r>
              <a:rPr lang="en-US" sz="2800" dirty="0" err="1" smtClean="0"/>
              <a:t>asymp</a:t>
            </a:r>
            <a:r>
              <a:rPr lang="en-US" sz="2800" dirty="0" smtClean="0"/>
              <a:t>- non smokers/women. </a:t>
            </a:r>
          </a:p>
          <a:p>
            <a:r>
              <a:rPr lang="en-US" sz="2800" dirty="0" smtClean="0"/>
              <a:t>Reactive NEH Vs DIPNECH/</a:t>
            </a:r>
            <a:r>
              <a:rPr lang="en-US" sz="2800" dirty="0" err="1" smtClean="0"/>
              <a:t>carcinoid</a:t>
            </a:r>
            <a:r>
              <a:rPr lang="en-US" sz="2800" dirty="0" smtClean="0"/>
              <a:t> – OTP gene </a:t>
            </a:r>
            <a:r>
              <a:rPr lang="en-US" sz="2800" dirty="0" err="1" smtClean="0"/>
              <a:t>dyregulation</a:t>
            </a:r>
            <a:r>
              <a:rPr lang="en-US" sz="2800" dirty="0" smtClean="0"/>
              <a:t>.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Terms – WD NET grades 1, 2 – Not recommended in Lung </a:t>
            </a:r>
            <a:r>
              <a:rPr lang="en-US" dirty="0" err="1" smtClean="0"/>
              <a:t>carcinoids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Lung NENs – </a:t>
            </a:r>
          </a:p>
          <a:p>
            <a:pPr>
              <a:buNone/>
            </a:pPr>
            <a:r>
              <a:rPr lang="en-US" dirty="0" smtClean="0"/>
              <a:t>      (Low grade) Typical </a:t>
            </a:r>
            <a:r>
              <a:rPr lang="en-US" dirty="0" err="1" smtClean="0"/>
              <a:t>Carcinoid</a:t>
            </a:r>
            <a:r>
              <a:rPr lang="en-US" dirty="0" smtClean="0"/>
              <a:t> – &gt;5mm</a:t>
            </a:r>
          </a:p>
          <a:p>
            <a:pPr>
              <a:buNone/>
            </a:pPr>
            <a:r>
              <a:rPr lang="en-US" dirty="0" smtClean="0"/>
              <a:t>               G1- &lt;2mitosis/2mm2</a:t>
            </a:r>
          </a:p>
          <a:p>
            <a:pPr>
              <a:buNone/>
            </a:pPr>
            <a:r>
              <a:rPr lang="en-US" dirty="0" smtClean="0"/>
              <a:t>               No necrosis</a:t>
            </a:r>
          </a:p>
          <a:p>
            <a:pPr>
              <a:buNone/>
            </a:pPr>
            <a:r>
              <a:rPr lang="en-US" dirty="0" smtClean="0"/>
              <a:t>               Central – symptoms are common</a:t>
            </a:r>
          </a:p>
          <a:p>
            <a:pPr>
              <a:buNone/>
            </a:pPr>
            <a:r>
              <a:rPr lang="en-US" dirty="0" smtClean="0"/>
              <a:t>               Mets - &lt;5%</a:t>
            </a:r>
          </a:p>
          <a:p>
            <a:pPr>
              <a:buNone/>
            </a:pPr>
            <a:r>
              <a:rPr lang="en-US" dirty="0" smtClean="0"/>
              <a:t>    (Intermediate grade) Atypical </a:t>
            </a:r>
            <a:r>
              <a:rPr lang="en-US" dirty="0" err="1" smtClean="0"/>
              <a:t>carcionoid</a:t>
            </a:r>
            <a:r>
              <a:rPr lang="en-US" dirty="0" smtClean="0"/>
              <a:t> – </a:t>
            </a:r>
          </a:p>
          <a:p>
            <a:pPr>
              <a:buNone/>
            </a:pPr>
            <a:r>
              <a:rPr lang="en-US" dirty="0" smtClean="0"/>
              <a:t>                 G2- 2-10 mitosis/2mm2</a:t>
            </a:r>
          </a:p>
          <a:p>
            <a:pPr>
              <a:buNone/>
            </a:pPr>
            <a:r>
              <a:rPr lang="en-US" dirty="0" smtClean="0"/>
              <a:t>                  +/- necrosis </a:t>
            </a:r>
            <a:r>
              <a:rPr lang="en-US" dirty="0" err="1" smtClean="0"/>
              <a:t>punctate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Peripheral – incidental</a:t>
            </a:r>
          </a:p>
          <a:p>
            <a:pPr>
              <a:buNone/>
            </a:pPr>
            <a:r>
              <a:rPr lang="en-US" dirty="0" smtClean="0"/>
              <a:t>                  Mets – 20-30%</a:t>
            </a:r>
          </a:p>
          <a:p>
            <a:pPr>
              <a:buNone/>
            </a:pPr>
            <a:r>
              <a:rPr lang="en-US" dirty="0" smtClean="0"/>
              <a:t>       NEC – </a:t>
            </a:r>
            <a:r>
              <a:rPr lang="en-US" b="1" dirty="0" smtClean="0">
                <a:solidFill>
                  <a:srgbClr val="C00000"/>
                </a:solidFill>
              </a:rPr>
              <a:t>SC, LC</a:t>
            </a:r>
          </a:p>
          <a:p>
            <a:r>
              <a:rPr lang="en-US" dirty="0" err="1" smtClean="0"/>
              <a:t>Carcinoid</a:t>
            </a:r>
            <a:r>
              <a:rPr lang="en-US" dirty="0" smtClean="0"/>
              <a:t> </a:t>
            </a:r>
            <a:r>
              <a:rPr lang="en-US" dirty="0" err="1" smtClean="0"/>
              <a:t>tumour</a:t>
            </a:r>
            <a:r>
              <a:rPr lang="en-US" dirty="0" smtClean="0"/>
              <a:t> NOS -  to be used in 3 settings – small biopsies, cytology and in only for metastatic </a:t>
            </a:r>
            <a:r>
              <a:rPr lang="en-US" dirty="0" err="1" smtClean="0"/>
              <a:t>carcinoids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 lung – 95% are NEN are HG and PD.</a:t>
            </a:r>
          </a:p>
          <a:p>
            <a:r>
              <a:rPr lang="en-US" dirty="0" smtClean="0"/>
              <a:t>SCNEC – responds well to </a:t>
            </a:r>
            <a:r>
              <a:rPr lang="en-US" dirty="0" err="1" smtClean="0"/>
              <a:t>chemoRx</a:t>
            </a:r>
            <a:r>
              <a:rPr lang="en-US" dirty="0" smtClean="0"/>
              <a:t> with </a:t>
            </a:r>
            <a:r>
              <a:rPr lang="en-US" dirty="0" err="1" smtClean="0"/>
              <a:t>cisplatin</a:t>
            </a:r>
            <a:r>
              <a:rPr lang="en-US" dirty="0" smtClean="0"/>
              <a:t> and </a:t>
            </a:r>
            <a:r>
              <a:rPr lang="en-US" dirty="0" err="1" smtClean="0"/>
              <a:t>etoposide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Role of Ki67 in </a:t>
            </a:r>
            <a:r>
              <a:rPr lang="en-US" sz="2600" dirty="0" err="1" smtClean="0"/>
              <a:t>Carcinoids</a:t>
            </a:r>
            <a:r>
              <a:rPr lang="en-US" sz="2600" dirty="0" smtClean="0"/>
              <a:t> Vs NEC– debatable, no cut –offs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Suggests (for resection specimens, not met. </a:t>
            </a:r>
            <a:r>
              <a:rPr lang="en-US" sz="2600" dirty="0" err="1" smtClean="0"/>
              <a:t>Carcinoids</a:t>
            </a:r>
            <a:r>
              <a:rPr lang="en-US" sz="2600" dirty="0" smtClean="0"/>
              <a:t>) – proposed - &gt;5% are atypical </a:t>
            </a:r>
            <a:r>
              <a:rPr lang="en-US" sz="2600" dirty="0" err="1" smtClean="0"/>
              <a:t>carcinoids</a:t>
            </a:r>
            <a:r>
              <a:rPr lang="en-US" sz="2600" dirty="0" smtClean="0"/>
              <a:t>, &gt; 30% are High grade.</a:t>
            </a:r>
          </a:p>
          <a:p>
            <a:endParaRPr lang="en-US" sz="2600" dirty="0" smtClean="0"/>
          </a:p>
          <a:p>
            <a:r>
              <a:rPr lang="en-US" sz="2600" dirty="0" smtClean="0"/>
              <a:t>Mainly in crushed areas to differentiate </a:t>
            </a:r>
            <a:r>
              <a:rPr lang="en-US" sz="2600" dirty="0" err="1" smtClean="0"/>
              <a:t>carcinoids</a:t>
            </a:r>
            <a:r>
              <a:rPr lang="en-US" sz="2600" dirty="0" smtClean="0"/>
              <a:t> Vs SCNEC/LCNEC</a:t>
            </a:r>
          </a:p>
          <a:p>
            <a:endParaRPr lang="en-US" sz="2600" dirty="0" smtClean="0"/>
          </a:p>
          <a:p>
            <a:r>
              <a:rPr lang="en-US" sz="2600" dirty="0" smtClean="0"/>
              <a:t>Mitosis/2mm2 and necrosis – primary diagnostic criterion.</a:t>
            </a:r>
          </a:p>
          <a:p>
            <a:endParaRPr lang="en-US" sz="2600" dirty="0" smtClean="0"/>
          </a:p>
          <a:p>
            <a:r>
              <a:rPr lang="en-US" sz="2600" dirty="0" smtClean="0"/>
              <a:t>For met. </a:t>
            </a:r>
            <a:r>
              <a:rPr lang="en-US" sz="2600" dirty="0" err="1" smtClean="0"/>
              <a:t>Carcinoids</a:t>
            </a:r>
            <a:r>
              <a:rPr lang="en-US" sz="2600" dirty="0" smtClean="0"/>
              <a:t> - mention mitosis, necrosis and ki67 index.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Carcinoids</a:t>
            </a:r>
            <a:r>
              <a:rPr lang="en-US" sz="2600" dirty="0" smtClean="0"/>
              <a:t>(AC) with high proliferative index : MC &gt;10/2mm2  or &gt;30% of Ki67</a:t>
            </a:r>
          </a:p>
          <a:p>
            <a:endParaRPr lang="en-US" sz="2600" dirty="0" smtClean="0"/>
          </a:p>
          <a:p>
            <a:r>
              <a:rPr lang="en-US" sz="2600" dirty="0" smtClean="0"/>
              <a:t>Mutations : MEN-1 ( G3Pan NET/?? LCNEC)</a:t>
            </a:r>
          </a:p>
          <a:p>
            <a:endParaRPr lang="en-US" sz="2600" dirty="0" smtClean="0"/>
          </a:p>
          <a:p>
            <a:r>
              <a:rPr lang="en-US" sz="2600" dirty="0" smtClean="0"/>
              <a:t>SCLC : TP53, RB1, inactivating mutations of NOTCH family.</a:t>
            </a:r>
          </a:p>
          <a:p>
            <a:endParaRPr lang="en-US" sz="2600" dirty="0" smtClean="0"/>
          </a:p>
          <a:p>
            <a:r>
              <a:rPr lang="en-US" sz="2600" dirty="0" smtClean="0"/>
              <a:t>LCLC : KRAS, STK11/KEAP1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EMATOLOGY\Desktop\1.jpg"/>
          <p:cNvPicPr>
            <a:picLocks noChangeAspect="1" noChangeArrowheads="1"/>
          </p:cNvPicPr>
          <p:nvPr/>
        </p:nvPicPr>
        <p:blipFill>
          <a:blip r:embed="rId2" cstate="print"/>
          <a:srcRect t="8750" r="2461" b="15625"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HEMATOLOGY\Desktop\2.jpg"/>
          <p:cNvPicPr>
            <a:picLocks noChangeAspect="1" noChangeArrowheads="1"/>
          </p:cNvPicPr>
          <p:nvPr/>
        </p:nvPicPr>
        <p:blipFill>
          <a:blip r:embed="rId2" cstate="print"/>
          <a:srcRect t="8750" b="7500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Smokers</a:t>
            </a:r>
          </a:p>
          <a:p>
            <a:r>
              <a:rPr lang="en-US" dirty="0" err="1" smtClean="0"/>
              <a:t>DeNovo</a:t>
            </a:r>
            <a:endParaRPr lang="en-US" dirty="0" smtClean="0"/>
          </a:p>
          <a:p>
            <a:r>
              <a:rPr lang="en-US" dirty="0" smtClean="0"/>
              <a:t>Secondary to TKI Rx for EGFR mutated.</a:t>
            </a:r>
          </a:p>
          <a:p>
            <a:r>
              <a:rPr lang="en-US" dirty="0" smtClean="0"/>
              <a:t>Etiology : Mutations – TP53, RB-1 </a:t>
            </a:r>
            <a:r>
              <a:rPr lang="en-US" dirty="0" err="1" smtClean="0"/>
              <a:t>loss,Down</a:t>
            </a:r>
            <a:r>
              <a:rPr lang="en-US" dirty="0" smtClean="0"/>
              <a:t> </a:t>
            </a:r>
            <a:r>
              <a:rPr lang="en-US" dirty="0" err="1" smtClean="0"/>
              <a:t>regualtion</a:t>
            </a:r>
            <a:r>
              <a:rPr lang="en-US" dirty="0" smtClean="0"/>
              <a:t> of NOTCH </a:t>
            </a:r>
            <a:r>
              <a:rPr lang="en-US" dirty="0" err="1" smtClean="0"/>
              <a:t>signalling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 SCLC classes- recent concepts of pathogenesis and therapeutic considerations.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        ASCL1 dominant type A - untreated</a:t>
            </a:r>
          </a:p>
          <a:p>
            <a:pPr>
              <a:buNone/>
            </a:pPr>
            <a:r>
              <a:rPr lang="en-US" dirty="0" smtClean="0"/>
              <a:t>            NeuroD1 type D</a:t>
            </a:r>
          </a:p>
          <a:p>
            <a:pPr>
              <a:buNone/>
            </a:pPr>
            <a:r>
              <a:rPr lang="en-US" dirty="0" smtClean="0"/>
              <a:t>            YAP1 in type Y</a:t>
            </a:r>
          </a:p>
          <a:p>
            <a:pPr>
              <a:buNone/>
            </a:pPr>
            <a:r>
              <a:rPr lang="en-US" dirty="0" smtClean="0"/>
              <a:t>            POU2F3 in type 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304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SCLC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Morphology : </a:t>
            </a:r>
          </a:p>
          <a:p>
            <a:pPr>
              <a:buNone/>
            </a:pPr>
            <a:r>
              <a:rPr lang="en-US" dirty="0" smtClean="0"/>
              <a:t>       Cells are less than the diameter of 3 resting lymphocytes.</a:t>
            </a:r>
          </a:p>
          <a:p>
            <a:pPr>
              <a:buNone/>
            </a:pPr>
            <a:r>
              <a:rPr lang="en-US" dirty="0" smtClean="0"/>
              <a:t>        Nuclear </a:t>
            </a:r>
            <a:r>
              <a:rPr lang="en-US" dirty="0" err="1" smtClean="0"/>
              <a:t>moulding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Sheets like</a:t>
            </a:r>
          </a:p>
          <a:p>
            <a:pPr>
              <a:buNone/>
            </a:pPr>
            <a:r>
              <a:rPr lang="en-US" dirty="0" smtClean="0"/>
              <a:t>        Necrosis, apoptosis</a:t>
            </a:r>
          </a:p>
          <a:p>
            <a:pPr>
              <a:buNone/>
            </a:pPr>
            <a:r>
              <a:rPr lang="en-US" dirty="0" smtClean="0"/>
              <a:t>        Crush </a:t>
            </a:r>
            <a:r>
              <a:rPr lang="en-US" dirty="0" err="1" smtClean="0"/>
              <a:t>artefacts</a:t>
            </a:r>
            <a:r>
              <a:rPr lang="en-US" dirty="0" smtClean="0"/>
              <a:t>, </a:t>
            </a:r>
            <a:r>
              <a:rPr lang="en-US" dirty="0" err="1" smtClean="0"/>
              <a:t>azzopardi</a:t>
            </a:r>
            <a:r>
              <a:rPr lang="en-US" dirty="0" smtClean="0"/>
              <a:t> effect</a:t>
            </a:r>
          </a:p>
          <a:p>
            <a:pPr>
              <a:buNone/>
            </a:pPr>
            <a:r>
              <a:rPr lang="en-US" dirty="0" smtClean="0"/>
              <a:t>        Occasional larger cells - if &gt;10% - combined</a:t>
            </a:r>
          </a:p>
          <a:p>
            <a:pPr>
              <a:buNone/>
            </a:pPr>
            <a:r>
              <a:rPr lang="en-US" dirty="0" smtClean="0"/>
              <a:t>               SCLC/LCNEC (not applicable to Non small cell ca)</a:t>
            </a:r>
          </a:p>
          <a:p>
            <a:pPr>
              <a:buNone/>
            </a:pPr>
            <a:r>
              <a:rPr lang="en-US" dirty="0" smtClean="0"/>
              <a:t>        Mitosis &gt;10% (median – 80/2mm2)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Differentials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981200"/>
          <a:ext cx="883920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/>
                <a:gridCol w="914400"/>
                <a:gridCol w="1143000"/>
                <a:gridCol w="1204714"/>
                <a:gridCol w="1386086"/>
                <a:gridCol w="1123432"/>
                <a:gridCol w="1000384"/>
                <a:gridCol w="1000384"/>
              </a:tblGrid>
              <a:tr h="532168">
                <a:tc>
                  <a:txBody>
                    <a:bodyPr/>
                    <a:lstStyle/>
                    <a:p>
                      <a:r>
                        <a:rPr lang="en-US" dirty="0" smtClean="0"/>
                        <a:t>SMARCA4 </a:t>
                      </a:r>
                    </a:p>
                    <a:p>
                      <a:r>
                        <a:rPr lang="en-US" dirty="0" smtClean="0"/>
                        <a:t>Def </a:t>
                      </a:r>
                      <a:r>
                        <a:rPr lang="en-US" dirty="0" err="1" smtClean="0"/>
                        <a:t>Undiff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SCNEC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Carcinoid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Merkel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Basaloid</a:t>
                      </a:r>
                      <a:r>
                        <a:rPr lang="en-US" dirty="0" smtClean="0"/>
                        <a:t> SCC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SRC sarcomas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Lymphoma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Melanoma</a:t>
                      </a:r>
                      <a:endParaRPr lang="en-US" dirty="0"/>
                    </a:p>
                  </a:txBody>
                  <a:tcPr/>
                </a:tc>
              </a:tr>
              <a:tr h="988312">
                <a:tc>
                  <a:txBody>
                    <a:bodyPr/>
                    <a:lstStyle/>
                    <a:p>
                      <a:r>
                        <a:rPr lang="en-US" dirty="0" smtClean="0"/>
                        <a:t>Loss of SMARCA4 protein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Synapto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chrmo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Panck</a:t>
                      </a:r>
                      <a:r>
                        <a:rPr lang="en-US" dirty="0" smtClean="0"/>
                        <a:t>, TTF-1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Ki67 &lt;5%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CK20,NFP,</a:t>
                      </a:r>
                    </a:p>
                    <a:p>
                      <a:r>
                        <a:rPr lang="en-US" dirty="0" smtClean="0"/>
                        <a:t>MPV</a:t>
                      </a:r>
                      <a:r>
                        <a:rPr lang="en-US" baseline="0" dirty="0" smtClean="0"/>
                        <a:t> - pos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TTF1 </a:t>
                      </a:r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P40,p63,</a:t>
                      </a:r>
                    </a:p>
                    <a:p>
                      <a:r>
                        <a:rPr lang="en-US" dirty="0" smtClean="0"/>
                        <a:t>PCK, CD56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Ewing’s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Lymphoid markers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HMB45,S100,Melan A, SOX-10</a:t>
                      </a:r>
                      <a:endParaRPr lang="en-US" dirty="0"/>
                    </a:p>
                  </a:txBody>
                  <a:tcPr/>
                </a:tc>
              </a:tr>
              <a:tr h="308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NET – malignant well differentiated epithelial </a:t>
            </a:r>
            <a:r>
              <a:rPr lang="en-US" dirty="0" err="1" smtClean="0"/>
              <a:t>neuroendocrine</a:t>
            </a:r>
            <a:r>
              <a:rPr lang="en-US" dirty="0" smtClean="0"/>
              <a:t> </a:t>
            </a:r>
            <a:r>
              <a:rPr lang="en-US" dirty="0" err="1" smtClean="0"/>
              <a:t>neoplasms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Endocrine organs  -  Pituitary, parathyroid, thyroid, adrenal etc.</a:t>
            </a:r>
          </a:p>
          <a:p>
            <a:r>
              <a:rPr lang="en-US" dirty="0" smtClean="0"/>
              <a:t>Non endocrine organs - </a:t>
            </a:r>
          </a:p>
          <a:p>
            <a:r>
              <a:rPr lang="en-US" dirty="0" smtClean="0"/>
              <a:t>Site of occurrence : Most commonly Lung and GI, pancreas, followed by urological , MGT, FGT, breast and skin.</a:t>
            </a:r>
          </a:p>
          <a:p>
            <a:pPr>
              <a:buNone/>
            </a:pPr>
            <a:r>
              <a:rPr lang="en-US" dirty="0" smtClean="0"/>
              <a:t>Head and neck – Larynx</a:t>
            </a:r>
          </a:p>
          <a:p>
            <a:pPr>
              <a:buNone/>
            </a:pPr>
            <a:r>
              <a:rPr lang="en-US" dirty="0" smtClean="0"/>
              <a:t>Thorax – Lung</a:t>
            </a:r>
          </a:p>
          <a:p>
            <a:pPr>
              <a:buNone/>
            </a:pPr>
            <a:r>
              <a:rPr lang="en-US" dirty="0" smtClean="0"/>
              <a:t>Digestive tract – Colon/rectum, SI</a:t>
            </a:r>
          </a:p>
          <a:p>
            <a:pPr>
              <a:buNone/>
            </a:pPr>
            <a:r>
              <a:rPr lang="en-US" dirty="0" err="1" smtClean="0"/>
              <a:t>Urogenital</a:t>
            </a:r>
            <a:r>
              <a:rPr lang="en-US" dirty="0" smtClean="0"/>
              <a:t>  - Kidney</a:t>
            </a:r>
          </a:p>
          <a:p>
            <a:pPr>
              <a:buNone/>
            </a:pPr>
            <a:r>
              <a:rPr lang="en-US" dirty="0" err="1" smtClean="0"/>
              <a:t>Gynaec</a:t>
            </a:r>
            <a:r>
              <a:rPr lang="en-US" dirty="0" smtClean="0"/>
              <a:t> - Ovary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Presentation : Hormonal / mass effects</a:t>
            </a:r>
          </a:p>
          <a:p>
            <a:r>
              <a:rPr lang="en-US" dirty="0" smtClean="0"/>
              <a:t>Etiology : MEN -1, VHL and NF and other known risk factors (</a:t>
            </a:r>
            <a:r>
              <a:rPr lang="en-US" dirty="0" err="1" smtClean="0"/>
              <a:t>FHx</a:t>
            </a:r>
            <a:r>
              <a:rPr lang="en-US" dirty="0" smtClean="0"/>
              <a:t>, age, site specific)</a:t>
            </a:r>
          </a:p>
          <a:p>
            <a:r>
              <a:rPr lang="en-US" dirty="0" smtClean="0"/>
              <a:t>Macro : Small </a:t>
            </a:r>
            <a:r>
              <a:rPr lang="en-US" dirty="0" err="1" smtClean="0"/>
              <a:t>polypoidal</a:t>
            </a:r>
            <a:r>
              <a:rPr lang="en-US" dirty="0" smtClean="0"/>
              <a:t> lesions to ulcerated large vascular nodules.</a:t>
            </a:r>
          </a:p>
          <a:p>
            <a:r>
              <a:rPr lang="en-US" dirty="0" smtClean="0"/>
              <a:t>Micro : </a:t>
            </a:r>
          </a:p>
          <a:p>
            <a:pPr>
              <a:buNone/>
            </a:pPr>
            <a:r>
              <a:rPr lang="en-US" dirty="0" smtClean="0"/>
              <a:t>- Islets, nests, </a:t>
            </a:r>
            <a:r>
              <a:rPr lang="en-US" dirty="0" err="1" smtClean="0"/>
              <a:t>trabeculae</a:t>
            </a:r>
            <a:r>
              <a:rPr lang="en-US" dirty="0" smtClean="0"/>
              <a:t>, ribbons, tubules , </a:t>
            </a:r>
            <a:r>
              <a:rPr lang="en-US" dirty="0" err="1" smtClean="0"/>
              <a:t>acini</a:t>
            </a:r>
            <a:r>
              <a:rPr lang="en-US" dirty="0" smtClean="0"/>
              <a:t>, </a:t>
            </a:r>
            <a:r>
              <a:rPr lang="en-US" dirty="0" err="1" smtClean="0"/>
              <a:t>rosettte</a:t>
            </a:r>
            <a:r>
              <a:rPr lang="en-US" dirty="0" smtClean="0"/>
              <a:t> like.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Monomorphic</a:t>
            </a:r>
            <a:r>
              <a:rPr lang="en-US" dirty="0" smtClean="0"/>
              <a:t>, medium to large, </a:t>
            </a:r>
            <a:r>
              <a:rPr lang="en-US" dirty="0" err="1" smtClean="0"/>
              <a:t>eosinophilic</a:t>
            </a:r>
            <a:r>
              <a:rPr lang="en-US" dirty="0" smtClean="0"/>
              <a:t> granular </a:t>
            </a:r>
            <a:r>
              <a:rPr lang="en-US" dirty="0" err="1" smtClean="0"/>
              <a:t>cyto</a:t>
            </a:r>
            <a:r>
              <a:rPr lang="en-US" dirty="0" smtClean="0"/>
              <a:t>, nuclei with salt and pepper type chromatin, Mitosis(as per the grade) to high grade small cell and large cell morphology.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57150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1. </a:t>
            </a:r>
            <a:r>
              <a:rPr lang="en-US" b="1" dirty="0" err="1" smtClean="0">
                <a:solidFill>
                  <a:srgbClr val="0070C0"/>
                </a:solidFill>
              </a:rPr>
              <a:t>GastroIntestinal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Classification : WD - NET (Grading)</a:t>
            </a:r>
          </a:p>
          <a:p>
            <a:pPr>
              <a:buNone/>
            </a:pPr>
            <a:r>
              <a:rPr lang="en-US" dirty="0" smtClean="0"/>
              <a:t>                               SC NEC </a:t>
            </a:r>
            <a:r>
              <a:rPr lang="en-US" b="1" dirty="0" smtClean="0">
                <a:solidFill>
                  <a:srgbClr val="FF0000"/>
                </a:solidFill>
              </a:rPr>
              <a:t>(NO Grading)</a:t>
            </a:r>
          </a:p>
          <a:p>
            <a:pPr>
              <a:buNone/>
            </a:pPr>
            <a:r>
              <a:rPr lang="en-US" dirty="0" smtClean="0"/>
              <a:t>                               LC NEC</a:t>
            </a:r>
          </a:p>
          <a:p>
            <a:pPr>
              <a:buNone/>
            </a:pPr>
            <a:r>
              <a:rPr lang="en-US" dirty="0" smtClean="0"/>
              <a:t>                               PD NEC   </a:t>
            </a:r>
          </a:p>
          <a:p>
            <a:pPr>
              <a:buNone/>
            </a:pPr>
            <a:r>
              <a:rPr lang="en-US" dirty="0" smtClean="0"/>
              <a:t>                               </a:t>
            </a:r>
            <a:r>
              <a:rPr lang="en-US" dirty="0" err="1" smtClean="0"/>
              <a:t>MiNENs</a:t>
            </a:r>
            <a:r>
              <a:rPr lang="en-US" dirty="0" smtClean="0"/>
              <a:t>  </a:t>
            </a:r>
          </a:p>
          <a:p>
            <a:r>
              <a:rPr lang="en-US" dirty="0" smtClean="0"/>
              <a:t>Grading – G1,2,3 - Based on Ki67 index, Mitotic figures and necrosis.</a:t>
            </a:r>
          </a:p>
          <a:p>
            <a:r>
              <a:rPr lang="en-US" dirty="0" smtClean="0"/>
              <a:t>Mitosis /2mm2 – 10hpf at 40X  - OD - 0.5mm                                    </a:t>
            </a:r>
          </a:p>
          <a:p>
            <a:r>
              <a:rPr lang="en-US" dirty="0" smtClean="0"/>
              <a:t>Ki67 – 500 fields in hot spots</a:t>
            </a:r>
          </a:p>
          <a:p>
            <a:r>
              <a:rPr lang="en-US" dirty="0" smtClean="0"/>
              <a:t>If both have different values-  higher grade is to be taken.(usually – Ki67)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NEC – High grade by definition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MiNENs</a:t>
            </a:r>
            <a:r>
              <a:rPr lang="en-US" dirty="0" smtClean="0"/>
              <a:t> – NET(sometimes NEC) + non NEN (each &gt;30%)  - </a:t>
            </a:r>
            <a:r>
              <a:rPr lang="en-US" b="1" dirty="0" smtClean="0">
                <a:solidFill>
                  <a:srgbClr val="0070C0"/>
                </a:solidFill>
              </a:rPr>
              <a:t>Grade separately.</a:t>
            </a:r>
          </a:p>
          <a:p>
            <a:r>
              <a:rPr lang="en-US" dirty="0" smtClean="0"/>
              <a:t>Collision tumors, Ca previously treated with Neo. Rx and precursor lesions  - Not </a:t>
            </a:r>
            <a:r>
              <a:rPr lang="en-US" dirty="0" err="1" smtClean="0"/>
              <a:t>MiNENs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Clinically – Mainly GI- pancreatic</a:t>
            </a:r>
          </a:p>
          <a:p>
            <a:r>
              <a:rPr lang="en-US" dirty="0" smtClean="0"/>
              <a:t>Functioning  NET – associated with clinical syndromes related to abnormal production of hormones by the neoplasm. </a:t>
            </a:r>
            <a:r>
              <a:rPr lang="en-US" dirty="0" err="1" smtClean="0"/>
              <a:t>Eg</a:t>
            </a:r>
            <a:r>
              <a:rPr lang="en-US" dirty="0" smtClean="0"/>
              <a:t>: Pancreas</a:t>
            </a:r>
          </a:p>
          <a:p>
            <a:r>
              <a:rPr lang="en-US" dirty="0" smtClean="0"/>
              <a:t>Non functioning – also produce hormones – detected in serum or by  IHC- no clinical symptoms.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/>
              <a:t>NEC – PD epithelial </a:t>
            </a:r>
            <a:r>
              <a:rPr lang="en-US" dirty="0" err="1" smtClean="0"/>
              <a:t>neoplasms</a:t>
            </a:r>
            <a:r>
              <a:rPr lang="en-US" dirty="0" smtClean="0"/>
              <a:t> with morphological and </a:t>
            </a:r>
            <a:r>
              <a:rPr lang="en-US" dirty="0" err="1" smtClean="0"/>
              <a:t>iHC</a:t>
            </a:r>
            <a:r>
              <a:rPr lang="en-US" dirty="0" smtClean="0"/>
              <a:t> features of NE differentiation.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971800"/>
          <a:ext cx="8077200" cy="239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1227461">
                <a:tc>
                  <a:txBody>
                    <a:bodyPr/>
                    <a:lstStyle/>
                    <a:p>
                      <a:r>
                        <a:rPr lang="en-US" dirty="0" smtClean="0"/>
                        <a:t>SC -NEC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Fusiform</a:t>
                      </a:r>
                      <a:r>
                        <a:rPr lang="en-US" baseline="0" dirty="0" smtClean="0"/>
                        <a:t> nuclei, fine granular chromatin, scant cytoplasm, nuclear </a:t>
                      </a:r>
                      <a:r>
                        <a:rPr lang="en-US" baseline="0" dirty="0" err="1" smtClean="0"/>
                        <a:t>moulding</a:t>
                      </a:r>
                      <a:endParaRPr lang="en-US" dirty="0"/>
                    </a:p>
                  </a:txBody>
                  <a:tcPr/>
                </a:tc>
              </a:tr>
              <a:tr h="1162679">
                <a:tc>
                  <a:txBody>
                    <a:bodyPr/>
                    <a:lstStyle/>
                    <a:p>
                      <a:r>
                        <a:rPr lang="en-US" dirty="0" smtClean="0"/>
                        <a:t>LC-NEC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 nuclei, prominent nucleoli, moderate cytoplasm.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G3 NET Vs NEC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399" y="1066800"/>
          <a:ext cx="8610601" cy="539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636"/>
                <a:gridCol w="2742636"/>
                <a:gridCol w="3125329"/>
              </a:tblGrid>
              <a:tr h="9528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G3NET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NEC</a:t>
                      </a:r>
                      <a:endParaRPr lang="en-US" dirty="0"/>
                    </a:p>
                  </a:txBody>
                  <a:tcPr/>
                </a:tc>
              </a:tr>
              <a:tr h="1579926">
                <a:tc>
                  <a:txBody>
                    <a:bodyPr/>
                    <a:lstStyle/>
                    <a:p>
                      <a:r>
                        <a:rPr lang="en-US" dirty="0" smtClean="0"/>
                        <a:t>Genomic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MEN-1,DAXX,ATRX</a:t>
                      </a:r>
                    </a:p>
                    <a:p>
                      <a:r>
                        <a:rPr lang="en-US" dirty="0" smtClean="0"/>
                        <a:t>(Pan) </a:t>
                      </a:r>
                    </a:p>
                    <a:p>
                      <a:r>
                        <a:rPr lang="en-US" dirty="0" smtClean="0"/>
                        <a:t>Sporadic – </a:t>
                      </a:r>
                      <a:r>
                        <a:rPr lang="en-US" dirty="0" err="1" smtClean="0"/>
                        <a:t>Germline</a:t>
                      </a:r>
                      <a:r>
                        <a:rPr lang="en-US" dirty="0" smtClean="0"/>
                        <a:t> mutations in DNA repair genes – Chek2, BRCA2 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TP53, RB1</a:t>
                      </a:r>
                      <a:endParaRPr lang="en-US" dirty="0"/>
                    </a:p>
                  </a:txBody>
                  <a:tcPr/>
                </a:tc>
              </a:tr>
              <a:tr h="952806">
                <a:tc>
                  <a:txBody>
                    <a:bodyPr/>
                    <a:lstStyle/>
                    <a:p>
                      <a:r>
                        <a:rPr lang="en-US" dirty="0" smtClean="0"/>
                        <a:t>Morphology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Monotonous round cells with granular cytoplasm and stippled chromatin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Poorly differentiated – Small cell/Large cell</a:t>
                      </a:r>
                    </a:p>
                    <a:p>
                      <a:r>
                        <a:rPr lang="en-US" dirty="0" smtClean="0"/>
                        <a:t>Necrosis - extensive</a:t>
                      </a:r>
                      <a:endParaRPr lang="en-US" dirty="0"/>
                    </a:p>
                  </a:txBody>
                  <a:tcPr/>
                </a:tc>
              </a:tr>
              <a:tr h="952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Clinical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indolent</a:t>
                      </a:r>
                      <a:r>
                        <a:rPr lang="en-US" baseline="0" dirty="0" smtClean="0"/>
                        <a:t> natural history – unless high 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 to platinum based chemo.</a:t>
                      </a:r>
                      <a:endParaRPr lang="en-US" dirty="0"/>
                    </a:p>
                  </a:txBody>
                  <a:tcPr/>
                </a:tc>
              </a:tr>
              <a:tr h="952806">
                <a:tc>
                  <a:txBody>
                    <a:bodyPr/>
                    <a:lstStyle/>
                    <a:p>
                      <a:r>
                        <a:rPr lang="en-US" dirty="0" smtClean="0"/>
                        <a:t>Precursor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Arises from G1, G2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Arises from precursor</a:t>
                      </a:r>
                      <a:r>
                        <a:rPr lang="en-US" baseline="0" dirty="0" smtClean="0"/>
                        <a:t> lesions of non 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EMATOLOGY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HEMATOLOGY\Desktop\3.jpg"/>
          <p:cNvPicPr>
            <a:picLocks noChangeAspect="1" noChangeArrowheads="1"/>
          </p:cNvPicPr>
          <p:nvPr/>
        </p:nvPicPr>
        <p:blipFill>
          <a:blip r:embed="rId2" cstate="print"/>
          <a:srcRect t="8889"/>
          <a:stretch>
            <a:fillRect/>
          </a:stretch>
        </p:blipFill>
        <p:spPr bwMode="auto">
          <a:xfrm>
            <a:off x="9524" y="0"/>
            <a:ext cx="91344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1040</Words>
  <Application>Microsoft Office PowerPoint</Application>
  <PresentationFormat>On-screen Show (4:3)</PresentationFormat>
  <Paragraphs>163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NEUROENDOCRINE TUMOURS – WHO 5th ed</vt:lpstr>
      <vt:lpstr>Brief introduction</vt:lpstr>
      <vt:lpstr>Slide 3</vt:lpstr>
      <vt:lpstr>1. GastroIntestinal</vt:lpstr>
      <vt:lpstr>Slide 5</vt:lpstr>
      <vt:lpstr>Slide 6</vt:lpstr>
      <vt:lpstr>Slide 7</vt:lpstr>
      <vt:lpstr>Slide 8</vt:lpstr>
      <vt:lpstr>Slide 9</vt:lpstr>
      <vt:lpstr>2. Pancreas</vt:lpstr>
      <vt:lpstr>Updates…G3 Pan NET</vt:lpstr>
      <vt:lpstr>3. Lung</vt:lpstr>
      <vt:lpstr>Terms – WD NET grades 1, 2 – Not recommended in Lung carcinoids.</vt:lpstr>
      <vt:lpstr>Slide 14</vt:lpstr>
      <vt:lpstr>Slide 15</vt:lpstr>
      <vt:lpstr>Slide 16</vt:lpstr>
      <vt:lpstr>Slide 17</vt:lpstr>
      <vt:lpstr>Slide 18</vt:lpstr>
      <vt:lpstr>Differentials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NEUROENDOCRINE TUMOURS</dc:title>
  <dc:creator>HEMATOLOGY</dc:creator>
  <cp:lastModifiedBy>HEMATOLOGY</cp:lastModifiedBy>
  <cp:revision>99</cp:revision>
  <dcterms:created xsi:type="dcterms:W3CDTF">2022-11-11T10:18:11Z</dcterms:created>
  <dcterms:modified xsi:type="dcterms:W3CDTF">2022-12-19T07:03:45Z</dcterms:modified>
</cp:coreProperties>
</file>